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9" r:id="rId4"/>
    <p:sldId id="267" r:id="rId5"/>
    <p:sldId id="270" r:id="rId6"/>
    <p:sldId id="272"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A00"/>
    <a:srgbClr val="2D6C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38"/>
    <p:restoredTop sz="93692"/>
  </p:normalViewPr>
  <p:slideViewPr>
    <p:cSldViewPr snapToGrid="0" snapToObjects="1">
      <p:cViewPr varScale="1">
        <p:scale>
          <a:sx n="81" d="100"/>
          <a:sy n="81" d="100"/>
        </p:scale>
        <p:origin x="216"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03EC4-A53A-AB47-8E89-2161713D2A15}"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B73D8-60D6-A34D-AA00-58074F5F4C87}" type="slidenum">
              <a:rPr lang="en-US" smtClean="0"/>
              <a:t>‹#›</a:t>
            </a:fld>
            <a:endParaRPr lang="en-US"/>
          </a:p>
        </p:txBody>
      </p:sp>
    </p:spTree>
    <p:extLst>
      <p:ext uri="{BB962C8B-B14F-4D97-AF65-F5344CB8AC3E}">
        <p14:creationId xmlns:p14="http://schemas.microsoft.com/office/powerpoint/2010/main" val="1181911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1</a:t>
            </a:fld>
            <a:endParaRPr lang="en-US"/>
          </a:p>
        </p:txBody>
      </p:sp>
    </p:spTree>
    <p:extLst>
      <p:ext uri="{BB962C8B-B14F-4D97-AF65-F5344CB8AC3E}">
        <p14:creationId xmlns:p14="http://schemas.microsoft.com/office/powerpoint/2010/main" val="167556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2</a:t>
            </a:fld>
            <a:endParaRPr lang="en-US"/>
          </a:p>
        </p:txBody>
      </p:sp>
    </p:spTree>
    <p:extLst>
      <p:ext uri="{BB962C8B-B14F-4D97-AF65-F5344CB8AC3E}">
        <p14:creationId xmlns:p14="http://schemas.microsoft.com/office/powerpoint/2010/main" val="8992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3</a:t>
            </a:fld>
            <a:endParaRPr lang="en-US"/>
          </a:p>
        </p:txBody>
      </p:sp>
    </p:spTree>
    <p:extLst>
      <p:ext uri="{BB962C8B-B14F-4D97-AF65-F5344CB8AC3E}">
        <p14:creationId xmlns:p14="http://schemas.microsoft.com/office/powerpoint/2010/main" val="129211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4</a:t>
            </a:fld>
            <a:endParaRPr lang="en-US"/>
          </a:p>
        </p:txBody>
      </p:sp>
    </p:spTree>
    <p:extLst>
      <p:ext uri="{BB962C8B-B14F-4D97-AF65-F5344CB8AC3E}">
        <p14:creationId xmlns:p14="http://schemas.microsoft.com/office/powerpoint/2010/main" val="38474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5</a:t>
            </a:fld>
            <a:endParaRPr lang="en-US"/>
          </a:p>
        </p:txBody>
      </p:sp>
    </p:spTree>
    <p:extLst>
      <p:ext uri="{BB962C8B-B14F-4D97-AF65-F5344CB8AC3E}">
        <p14:creationId xmlns:p14="http://schemas.microsoft.com/office/powerpoint/2010/main" val="41034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6</a:t>
            </a:fld>
            <a:endParaRPr lang="en-US"/>
          </a:p>
        </p:txBody>
      </p:sp>
    </p:spTree>
    <p:extLst>
      <p:ext uri="{BB962C8B-B14F-4D97-AF65-F5344CB8AC3E}">
        <p14:creationId xmlns:p14="http://schemas.microsoft.com/office/powerpoint/2010/main" val="28749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10044223" cy="2387600"/>
          </a:xfrm>
        </p:spPr>
        <p:txBody>
          <a:bodyPr anchor="b"/>
          <a:lstStyle>
            <a:lvl1pPr algn="ctr">
              <a:defRPr sz="6000">
                <a:solidFill>
                  <a:schemeClr val="bg1"/>
                </a:solidFill>
                <a:latin typeface="Calibri" charset="0"/>
                <a:ea typeface="Calibri" charset="0"/>
                <a:cs typeface="Calibri"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F0AA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dirty="0"/>
          </a:p>
        </p:txBody>
      </p:sp>
    </p:spTree>
    <p:extLst>
      <p:ext uri="{BB962C8B-B14F-4D97-AF65-F5344CB8AC3E}">
        <p14:creationId xmlns:p14="http://schemas.microsoft.com/office/powerpoint/2010/main" val="880940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78735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33091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399"/>
          </a:xfrm>
          <a:solidFill>
            <a:srgbClr val="2D6CC1"/>
          </a:solidFill>
        </p:spPr>
        <p:txBody>
          <a:bodyPr/>
          <a:lstStyle>
            <a:lvl1pPr>
              <a:defRPr>
                <a:solidFill>
                  <a:srgbClr val="F0AA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20801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F0AA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79920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82671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F7DD10-A259-F84B-AFEF-BEB48C1EAC61}"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16029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AF7DD10-A259-F84B-AFEF-BEB48C1EAC61}"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200868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7DD10-A259-F84B-AFEF-BEB48C1EAC61}"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54349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2D6CC1"/>
          </a:solidFill>
        </p:spPr>
        <p:txBody>
          <a:bodyPr anchor="b"/>
          <a:lstStyle>
            <a:lvl1pPr>
              <a:defRPr sz="3200">
                <a:solidFill>
                  <a:srgbClr val="F0AA00"/>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2060501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2D6CC1"/>
          </a:solidFill>
        </p:spPr>
        <p:txBody>
          <a:bodyPr anchor="b"/>
          <a:lstStyle>
            <a:lvl1pPr>
              <a:defRPr sz="3200">
                <a:solidFill>
                  <a:srgbClr val="F0AA00"/>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5225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914400"/>
          </a:xfrm>
          <a:prstGeom prst="rect">
            <a:avLst/>
          </a:prstGeom>
          <a:solidFill>
            <a:srgbClr val="2D6CC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4042" y="1187671"/>
            <a:ext cx="11729484" cy="485162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7DD10-A259-F84B-AFEF-BEB48C1EAC61}" type="datetimeFigureOut">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EC073-8E6A-7E4E-98C4-266911B49EB4}" type="slidenum">
              <a:rPr lang="en-US" smtClean="0"/>
              <a:t>‹#›</a:t>
            </a:fld>
            <a:endParaRPr lang="en-US"/>
          </a:p>
        </p:txBody>
      </p:sp>
    </p:spTree>
    <p:extLst>
      <p:ext uri="{BB962C8B-B14F-4D97-AF65-F5344CB8AC3E}">
        <p14:creationId xmlns:p14="http://schemas.microsoft.com/office/powerpoint/2010/main" val="210204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0AA00"/>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1216" y="829427"/>
            <a:ext cx="10909564" cy="2387600"/>
          </a:xfrm>
        </p:spPr>
        <p:txBody>
          <a:bodyPr/>
          <a:lstStyle/>
          <a:p>
            <a:r>
              <a:rPr lang="en-US" dirty="0"/>
              <a:t>Programming in Cognitive Science</a:t>
            </a:r>
          </a:p>
        </p:txBody>
      </p:sp>
      <p:sp>
        <p:nvSpPr>
          <p:cNvPr id="3" name="Subtitle 2"/>
          <p:cNvSpPr>
            <a:spLocks noGrp="1"/>
          </p:cNvSpPr>
          <p:nvPr>
            <p:ph type="subTitle" idx="1"/>
          </p:nvPr>
        </p:nvSpPr>
        <p:spPr>
          <a:xfrm>
            <a:off x="1073887" y="3602038"/>
            <a:ext cx="10044223" cy="1655762"/>
          </a:xfrm>
        </p:spPr>
        <p:txBody>
          <a:bodyPr/>
          <a:lstStyle/>
          <a:p>
            <a:r>
              <a:rPr lang="en-US" sz="3200" dirty="0"/>
              <a:t>Module 1: Why Cognitive Science Needs Programming</a:t>
            </a:r>
          </a:p>
        </p:txBody>
      </p:sp>
    </p:spTree>
    <p:extLst>
      <p:ext uri="{BB962C8B-B14F-4D97-AF65-F5344CB8AC3E}">
        <p14:creationId xmlns:p14="http://schemas.microsoft.com/office/powerpoint/2010/main" val="188468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0" y="914400"/>
            <a:ext cx="11341768" cy="3416320"/>
          </a:xfrm>
          <a:prstGeom prst="rect">
            <a:avLst/>
          </a:prstGeom>
        </p:spPr>
        <p:txBody>
          <a:bodyPr wrap="square">
            <a:spAutoFit/>
          </a:bodyPr>
          <a:lstStyle/>
          <a:p>
            <a:r>
              <a:rPr lang="en-US" sz="2400" dirty="0"/>
              <a:t>Consider this program that does simple addition.</a:t>
            </a:r>
          </a:p>
          <a:p>
            <a:r>
              <a:rPr lang="en-US" sz="2400" dirty="0"/>
              <a:t>How does a computer (or even a basic calculator) do addition?</a:t>
            </a:r>
          </a:p>
          <a:p>
            <a:endParaRPr lang="en-US" sz="2400" dirty="0"/>
          </a:p>
          <a:p>
            <a:r>
              <a:rPr lang="en-US" sz="2400" dirty="0"/>
              <a:t>To compute 3 + 4 in a computer:</a:t>
            </a:r>
          </a:p>
          <a:p>
            <a:pPr marL="342900" indent="-342900">
              <a:buFont typeface="Arial" charset="0"/>
              <a:buChar char="•"/>
            </a:pPr>
            <a:r>
              <a:rPr lang="en-US" sz="2400" dirty="0"/>
              <a:t>Instead, use a “higher level” language (like MATLAB, or C, or Python, or Java, or </a:t>
            </a:r>
            <a:r>
              <a:rPr lang="is-IS" sz="2400" dirty="0"/>
              <a:t>…)</a:t>
            </a:r>
          </a:p>
          <a:p>
            <a:pPr marL="342900" indent="-342900">
              <a:buFont typeface="Arial" charset="0"/>
              <a:buChar char="•"/>
            </a:pPr>
            <a:r>
              <a:rPr lang="en-US" sz="2400" dirty="0"/>
              <a:t>T</a:t>
            </a:r>
            <a:r>
              <a:rPr lang="is-IS" sz="2400" dirty="0"/>
              <a:t>ype ”3+4”.</a:t>
            </a:r>
          </a:p>
          <a:p>
            <a:pPr marL="342900" indent="-342900">
              <a:buFont typeface="Arial" charset="0"/>
              <a:buChar char="•"/>
            </a:pPr>
            <a:r>
              <a:rPr lang="is-IS" sz="2400" dirty="0"/>
              <a:t>It prints out 7.</a:t>
            </a:r>
          </a:p>
          <a:p>
            <a:pPr marL="342900" indent="-342900">
              <a:buFont typeface="Arial" charset="0"/>
              <a:buChar char="•"/>
            </a:pPr>
            <a:r>
              <a:rPr lang="is-IS" sz="2400" dirty="0"/>
              <a:t>Nice!</a:t>
            </a:r>
          </a:p>
          <a:p>
            <a:pPr marL="342900" indent="-342900">
              <a:buFont typeface="Arial" charset="0"/>
              <a:buChar char="•"/>
            </a:pPr>
            <a:r>
              <a:rPr lang="is-IS" sz="2400" dirty="0"/>
              <a:t>Think about all the work it is doing under the surface.</a:t>
            </a:r>
            <a:endParaRPr lang="en-US" sz="2400" dirty="0"/>
          </a:p>
        </p:txBody>
      </p:sp>
    </p:spTree>
    <p:extLst>
      <p:ext uri="{BB962C8B-B14F-4D97-AF65-F5344CB8AC3E}">
        <p14:creationId xmlns:p14="http://schemas.microsoft.com/office/powerpoint/2010/main" val="23880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Pros and Cons of Python</a:t>
            </a:r>
          </a:p>
        </p:txBody>
      </p:sp>
      <p:sp>
        <p:nvSpPr>
          <p:cNvPr id="3" name="Content Placeholder 2"/>
          <p:cNvSpPr>
            <a:spLocks noGrp="1"/>
          </p:cNvSpPr>
          <p:nvPr>
            <p:ph idx="1"/>
          </p:nvPr>
        </p:nvSpPr>
        <p:spPr/>
        <p:txBody>
          <a:bodyPr/>
          <a:lstStyle/>
          <a:p>
            <a:r>
              <a:rPr lang="en-US" dirty="0"/>
              <a:t>Pros</a:t>
            </a:r>
          </a:p>
          <a:p>
            <a:pPr lvl="1"/>
            <a:r>
              <a:rPr lang="en-US" dirty="0"/>
              <a:t>Free</a:t>
            </a:r>
          </a:p>
          <a:p>
            <a:pPr lvl="1"/>
            <a:r>
              <a:rPr lang="en-US" dirty="0"/>
              <a:t>Easy to learn</a:t>
            </a:r>
          </a:p>
          <a:p>
            <a:pPr lvl="1"/>
            <a:r>
              <a:rPr lang="en-US" dirty="0"/>
              <a:t>Easy to develop and test code - interactive</a:t>
            </a:r>
          </a:p>
          <a:p>
            <a:pPr lvl="1"/>
            <a:r>
              <a:rPr lang="en-US" dirty="0"/>
              <a:t>Easy to read other people’s code</a:t>
            </a:r>
          </a:p>
          <a:p>
            <a:pPr lvl="1"/>
            <a:r>
              <a:rPr lang="en-US" dirty="0"/>
              <a:t>Portable</a:t>
            </a:r>
          </a:p>
          <a:p>
            <a:pPr lvl="1"/>
            <a:r>
              <a:rPr lang="en-US" dirty="0"/>
              <a:t>Lots of users</a:t>
            </a:r>
          </a:p>
          <a:p>
            <a:pPr lvl="2"/>
            <a:r>
              <a:rPr lang="en-US" dirty="0"/>
              <a:t>Much code you can borrow</a:t>
            </a:r>
          </a:p>
          <a:p>
            <a:pPr lvl="2"/>
            <a:r>
              <a:rPr lang="en-US" dirty="0"/>
              <a:t>Many third-party modules that do stuff for you</a:t>
            </a:r>
          </a:p>
          <a:p>
            <a:r>
              <a:rPr lang="en-US" dirty="0"/>
              <a:t>Cons</a:t>
            </a:r>
          </a:p>
          <a:p>
            <a:pPr lvl="1"/>
            <a:r>
              <a:rPr lang="en-US" dirty="0"/>
              <a:t>Runs relatively slowly</a:t>
            </a:r>
          </a:p>
          <a:p>
            <a:pPr lvl="1"/>
            <a:r>
              <a:rPr lang="en-US" dirty="0"/>
              <a:t>Can be hard to debug</a:t>
            </a:r>
          </a:p>
          <a:p>
            <a:pPr lvl="1"/>
            <a:r>
              <a:rPr lang="en-US" dirty="0"/>
              <a:t>Limitations for graphics, mobile computing, database access</a:t>
            </a:r>
          </a:p>
          <a:p>
            <a:pPr lvl="1"/>
            <a:endParaRPr lang="en-US" dirty="0"/>
          </a:p>
        </p:txBody>
      </p:sp>
    </p:spTree>
    <p:extLst>
      <p:ext uri="{BB962C8B-B14F-4D97-AF65-F5344CB8AC3E}">
        <p14:creationId xmlns:p14="http://schemas.microsoft.com/office/powerpoint/2010/main" val="43866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514350" indent="-514350">
              <a:buFont typeface="+mj-lt"/>
              <a:buAutoNum type="arabicPeriod"/>
            </a:pPr>
            <a:r>
              <a:rPr lang="en-US" sz="3200" dirty="0"/>
              <a:t>What is the value of computer programs in Cognitive Science?</a:t>
            </a:r>
          </a:p>
          <a:p>
            <a:pPr marL="514350" indent="-514350">
              <a:buFont typeface="+mj-lt"/>
              <a:buAutoNum type="arabicPeriod"/>
            </a:pPr>
            <a:endParaRPr lang="en-US" sz="3200" dirty="0"/>
          </a:p>
          <a:p>
            <a:pPr marL="514350" indent="-514350">
              <a:buFont typeface="+mj-lt"/>
              <a:buAutoNum type="arabicPeriod"/>
            </a:pPr>
            <a:r>
              <a:rPr lang="en-US" sz="3200" dirty="0"/>
              <a:t>What is a programming language, why are there so many, and what are the advantages and disadvantages of the Python language?</a:t>
            </a:r>
          </a:p>
          <a:p>
            <a:pPr marL="514350" indent="-514350">
              <a:buFont typeface="+mj-lt"/>
              <a:buAutoNum type="arabicPeriod"/>
            </a:pPr>
            <a:endParaRPr lang="en-US" sz="3200" dirty="0"/>
          </a:p>
          <a:p>
            <a:pPr marL="514350" indent="-514350">
              <a:buFont typeface="+mj-lt"/>
              <a:buAutoNum type="arabicPeriod"/>
            </a:pPr>
            <a:r>
              <a:rPr lang="en-US" sz="3200" dirty="0"/>
              <a:t>How do you get, install, and use Python?</a:t>
            </a:r>
          </a:p>
          <a:p>
            <a:pPr marL="514350" indent="-514350">
              <a:buFont typeface="+mj-lt"/>
              <a:buAutoNum type="arabicPeriod"/>
            </a:pPr>
            <a:endParaRPr lang="en-US" sz="3200" dirty="0"/>
          </a:p>
          <a:p>
            <a:pPr marL="514350" indent="-514350">
              <a:buFont typeface="+mj-lt"/>
              <a:buAutoNum type="arabicPeriod"/>
            </a:pPr>
            <a:r>
              <a:rPr lang="en-US" sz="3200" dirty="0"/>
              <a:t>What are some tools (like </a:t>
            </a:r>
            <a:r>
              <a:rPr lang="en-US" sz="3200" dirty="0" err="1"/>
              <a:t>PyCharm</a:t>
            </a:r>
            <a:r>
              <a:rPr lang="en-US" sz="3200" dirty="0"/>
              <a:t>) that make Python programming easier?</a:t>
            </a:r>
          </a:p>
        </p:txBody>
      </p:sp>
    </p:spTree>
    <p:extLst>
      <p:ext uri="{BB962C8B-B14F-4D97-AF65-F5344CB8AC3E}">
        <p14:creationId xmlns:p14="http://schemas.microsoft.com/office/powerpoint/2010/main" val="60036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232610" y="1058778"/>
            <a:ext cx="11831053" cy="5069305"/>
          </a:xfrm>
        </p:spPr>
        <p:txBody>
          <a:bodyPr/>
          <a:lstStyle/>
          <a:p>
            <a:pPr marL="0" indent="0">
              <a:buNone/>
            </a:pPr>
            <a:r>
              <a:rPr lang="en-US" dirty="0"/>
              <a:t>1. Data Acquisition (e.g. experiments, surveys, and games)</a:t>
            </a:r>
          </a:p>
        </p:txBody>
      </p:sp>
      <p:pic>
        <p:nvPicPr>
          <p:cNvPr id="3" name="Picture 2"/>
          <p:cNvPicPr>
            <a:picLocks noChangeAspect="1"/>
          </p:cNvPicPr>
          <p:nvPr/>
        </p:nvPicPr>
        <p:blipFill>
          <a:blip r:embed="rId3"/>
          <a:stretch>
            <a:fillRect/>
          </a:stretch>
        </p:blipFill>
        <p:spPr>
          <a:xfrm>
            <a:off x="6096000" y="2582779"/>
            <a:ext cx="5727201" cy="3240504"/>
          </a:xfrm>
          <a:prstGeom prst="rect">
            <a:avLst/>
          </a:prstGeom>
        </p:spPr>
      </p:pic>
      <p:pic>
        <p:nvPicPr>
          <p:cNvPr id="4" name="Picture 3"/>
          <p:cNvPicPr>
            <a:picLocks noChangeAspect="1"/>
          </p:cNvPicPr>
          <p:nvPr/>
        </p:nvPicPr>
        <p:blipFill>
          <a:blip r:embed="rId4"/>
          <a:stretch>
            <a:fillRect/>
          </a:stretch>
        </p:blipFill>
        <p:spPr>
          <a:xfrm>
            <a:off x="1440448" y="2856831"/>
            <a:ext cx="3022600" cy="2692400"/>
          </a:xfrm>
          <a:prstGeom prst="rect">
            <a:avLst/>
          </a:prstGeom>
        </p:spPr>
      </p:pic>
    </p:spTree>
    <p:extLst>
      <p:ext uri="{BB962C8B-B14F-4D97-AF65-F5344CB8AC3E}">
        <p14:creationId xmlns:p14="http://schemas.microsoft.com/office/powerpoint/2010/main" val="165130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232610" y="1058778"/>
            <a:ext cx="11831053" cy="5069305"/>
          </a:xfrm>
        </p:spPr>
        <p:txBody>
          <a:bodyPr/>
          <a:lstStyle/>
          <a:p>
            <a:pPr marL="0" indent="0">
              <a:buNone/>
            </a:pPr>
            <a:r>
              <a:rPr lang="en-US" dirty="0"/>
              <a:t>2. Data Manipulation, Analysis, and Visualization</a:t>
            </a:r>
          </a:p>
        </p:txBody>
      </p:sp>
      <p:pic>
        <p:nvPicPr>
          <p:cNvPr id="6" name="Picture 5"/>
          <p:cNvPicPr>
            <a:picLocks noChangeAspect="1"/>
          </p:cNvPicPr>
          <p:nvPr/>
        </p:nvPicPr>
        <p:blipFill>
          <a:blip r:embed="rId3"/>
          <a:stretch>
            <a:fillRect/>
          </a:stretch>
        </p:blipFill>
        <p:spPr>
          <a:xfrm>
            <a:off x="1274844" y="1574270"/>
            <a:ext cx="9545052" cy="5034591"/>
          </a:xfrm>
          <a:prstGeom prst="rect">
            <a:avLst/>
          </a:prstGeom>
        </p:spPr>
      </p:pic>
      <p:pic>
        <p:nvPicPr>
          <p:cNvPr id="7" name="Picture 6"/>
          <p:cNvPicPr>
            <a:picLocks noChangeAspect="1"/>
          </p:cNvPicPr>
          <p:nvPr/>
        </p:nvPicPr>
        <p:blipFill>
          <a:blip r:embed="rId4"/>
          <a:stretch>
            <a:fillRect/>
          </a:stretch>
        </p:blipFill>
        <p:spPr>
          <a:xfrm>
            <a:off x="3126851" y="1539556"/>
            <a:ext cx="5841038" cy="5199863"/>
          </a:xfrm>
          <a:prstGeom prst="rect">
            <a:avLst/>
          </a:prstGeom>
        </p:spPr>
      </p:pic>
      <p:pic>
        <p:nvPicPr>
          <p:cNvPr id="3" name="Picture 2"/>
          <p:cNvPicPr>
            <a:picLocks noChangeAspect="1"/>
          </p:cNvPicPr>
          <p:nvPr/>
        </p:nvPicPr>
        <p:blipFill>
          <a:blip r:embed="rId5"/>
          <a:stretch>
            <a:fillRect/>
          </a:stretch>
        </p:blipFill>
        <p:spPr>
          <a:xfrm>
            <a:off x="2622550" y="2040038"/>
            <a:ext cx="6505408" cy="3777334"/>
          </a:xfrm>
          <a:prstGeom prst="rect">
            <a:avLst/>
          </a:prstGeom>
        </p:spPr>
      </p:pic>
      <p:pic>
        <p:nvPicPr>
          <p:cNvPr id="8" name="Picture 7"/>
          <p:cNvPicPr>
            <a:picLocks noChangeAspect="1"/>
          </p:cNvPicPr>
          <p:nvPr/>
        </p:nvPicPr>
        <p:blipFill>
          <a:blip r:embed="rId6"/>
          <a:stretch>
            <a:fillRect/>
          </a:stretch>
        </p:blipFill>
        <p:spPr>
          <a:xfrm>
            <a:off x="3456069" y="1576050"/>
            <a:ext cx="5182603" cy="5126876"/>
          </a:xfrm>
          <a:prstGeom prst="rect">
            <a:avLst/>
          </a:prstGeom>
        </p:spPr>
      </p:pic>
    </p:spTree>
    <p:extLst>
      <p:ext uri="{BB962C8B-B14F-4D97-AF65-F5344CB8AC3E}">
        <p14:creationId xmlns:p14="http://schemas.microsoft.com/office/powerpoint/2010/main" val="1221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336884" y="1058779"/>
            <a:ext cx="11726779" cy="497306"/>
          </a:xfrm>
        </p:spPr>
        <p:txBody>
          <a:bodyPr/>
          <a:lstStyle/>
          <a:p>
            <a:pPr marL="0" indent="0">
              <a:buNone/>
            </a:pPr>
            <a:r>
              <a:rPr lang="en-US" dirty="0"/>
              <a:t>3</a:t>
            </a:r>
            <a:r>
              <a:rPr lang="en-US"/>
              <a:t>. </a:t>
            </a:r>
            <a:r>
              <a:rPr lang="en-US" dirty="0"/>
              <a:t>Simulation and Computational Modeling</a:t>
            </a:r>
          </a:p>
        </p:txBody>
      </p:sp>
      <p:pic>
        <p:nvPicPr>
          <p:cNvPr id="3" name="Picture 2"/>
          <p:cNvPicPr>
            <a:picLocks noChangeAspect="1"/>
          </p:cNvPicPr>
          <p:nvPr/>
        </p:nvPicPr>
        <p:blipFill>
          <a:blip r:embed="rId3"/>
          <a:stretch>
            <a:fillRect/>
          </a:stretch>
        </p:blipFill>
        <p:spPr>
          <a:xfrm>
            <a:off x="679450" y="2632577"/>
            <a:ext cx="3517900" cy="3517900"/>
          </a:xfrm>
          <a:prstGeom prst="rect">
            <a:avLst/>
          </a:prstGeom>
        </p:spPr>
      </p:pic>
      <p:pic>
        <p:nvPicPr>
          <p:cNvPr id="4" name="Picture 3"/>
          <p:cNvPicPr>
            <a:picLocks noChangeAspect="1"/>
          </p:cNvPicPr>
          <p:nvPr/>
        </p:nvPicPr>
        <p:blipFill>
          <a:blip r:embed="rId4"/>
          <a:stretch>
            <a:fillRect/>
          </a:stretch>
        </p:blipFill>
        <p:spPr>
          <a:xfrm>
            <a:off x="4793025" y="2614865"/>
            <a:ext cx="6259986" cy="3521242"/>
          </a:xfrm>
          <a:prstGeom prst="rect">
            <a:avLst/>
          </a:prstGeom>
        </p:spPr>
      </p:pic>
      <p:sp>
        <p:nvSpPr>
          <p:cNvPr id="6" name="TextBox 5"/>
          <p:cNvSpPr txBox="1"/>
          <p:nvPr/>
        </p:nvSpPr>
        <p:spPr>
          <a:xfrm>
            <a:off x="4632604" y="1758282"/>
            <a:ext cx="6548743" cy="646331"/>
          </a:xfrm>
          <a:prstGeom prst="rect">
            <a:avLst/>
          </a:prstGeom>
          <a:noFill/>
        </p:spPr>
        <p:txBody>
          <a:bodyPr wrap="square" rtlCol="0">
            <a:spAutoFit/>
          </a:bodyPr>
          <a:lstStyle/>
          <a:p>
            <a:r>
              <a:rPr lang="en-US" dirty="0"/>
              <a:t>Behavior Simulation (like traffic, why are there traffic jams when there </a:t>
            </a:r>
            <a:r>
              <a:rPr lang="en-US" dirty="0" err="1"/>
              <a:t>arent</a:t>
            </a:r>
            <a:r>
              <a:rPr lang="en-US" dirty="0"/>
              <a:t> accidents?</a:t>
            </a:r>
          </a:p>
        </p:txBody>
      </p:sp>
      <p:sp>
        <p:nvSpPr>
          <p:cNvPr id="7" name="TextBox 6"/>
          <p:cNvSpPr txBox="1"/>
          <p:nvPr/>
        </p:nvSpPr>
        <p:spPr>
          <a:xfrm>
            <a:off x="867508" y="2143292"/>
            <a:ext cx="1723292" cy="369332"/>
          </a:xfrm>
          <a:prstGeom prst="rect">
            <a:avLst/>
          </a:prstGeom>
          <a:noFill/>
        </p:spPr>
        <p:txBody>
          <a:bodyPr wrap="none" rtlCol="0">
            <a:spAutoFit/>
          </a:bodyPr>
          <a:lstStyle/>
          <a:p>
            <a:r>
              <a:rPr lang="en-US"/>
              <a:t>Brain Simulation</a:t>
            </a:r>
          </a:p>
        </p:txBody>
      </p:sp>
    </p:spTree>
    <p:extLst>
      <p:ext uri="{BB962C8B-B14F-4D97-AF65-F5344CB8AC3E}">
        <p14:creationId xmlns:p14="http://schemas.microsoft.com/office/powerpoint/2010/main" val="201398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0" y="1058779"/>
            <a:ext cx="11726779" cy="497306"/>
          </a:xfrm>
        </p:spPr>
        <p:txBody>
          <a:bodyPr/>
          <a:lstStyle/>
          <a:p>
            <a:pPr marL="0" indent="0">
              <a:buNone/>
            </a:pPr>
            <a:r>
              <a:rPr lang="en-US" dirty="0"/>
              <a:t>3</a:t>
            </a:r>
            <a:r>
              <a:rPr lang="en-US"/>
              <a:t>. </a:t>
            </a:r>
            <a:r>
              <a:rPr lang="en-US" dirty="0"/>
              <a:t>Simulation and Computational Modeling</a:t>
            </a:r>
          </a:p>
        </p:txBody>
      </p:sp>
      <p:sp>
        <p:nvSpPr>
          <p:cNvPr id="8" name="TextBox 7"/>
          <p:cNvSpPr txBox="1"/>
          <p:nvPr/>
        </p:nvSpPr>
        <p:spPr>
          <a:xfrm>
            <a:off x="115997" y="1684423"/>
            <a:ext cx="11960005" cy="1200329"/>
          </a:xfrm>
          <a:prstGeom prst="rect">
            <a:avLst/>
          </a:prstGeom>
          <a:noFill/>
        </p:spPr>
        <p:txBody>
          <a:bodyPr wrap="none" rtlCol="0">
            <a:spAutoFit/>
          </a:bodyPr>
          <a:lstStyle/>
          <a:p>
            <a:r>
              <a:rPr lang="en-US" sz="2400" dirty="0"/>
              <a:t>We need simulations because:</a:t>
            </a:r>
          </a:p>
          <a:p>
            <a:pPr marL="342900" indent="-342900">
              <a:buFont typeface="Arial" charset="0"/>
              <a:buChar char="•"/>
            </a:pPr>
            <a:r>
              <a:rPr lang="en-US" sz="2400" dirty="0"/>
              <a:t>they force us to be specific, to operationally define all the variables in our theories</a:t>
            </a:r>
          </a:p>
          <a:p>
            <a:pPr marL="342900" indent="-342900">
              <a:buFont typeface="Arial" charset="0"/>
              <a:buChar char="•"/>
            </a:pPr>
            <a:r>
              <a:rPr lang="en-US" sz="2400" dirty="0"/>
              <a:t>complex behaviors (those involving 3+ interactions) cannot be studied well in any other way</a:t>
            </a:r>
          </a:p>
        </p:txBody>
      </p:sp>
      <p:pic>
        <p:nvPicPr>
          <p:cNvPr id="9" name="Picture 8"/>
          <p:cNvPicPr>
            <a:picLocks noChangeAspect="1"/>
          </p:cNvPicPr>
          <p:nvPr/>
        </p:nvPicPr>
        <p:blipFill>
          <a:blip r:embed="rId3"/>
          <a:stretch>
            <a:fillRect/>
          </a:stretch>
        </p:blipFill>
        <p:spPr>
          <a:xfrm>
            <a:off x="312153" y="3013090"/>
            <a:ext cx="4140200" cy="3300750"/>
          </a:xfrm>
          <a:prstGeom prst="rect">
            <a:avLst/>
          </a:prstGeom>
        </p:spPr>
      </p:pic>
      <p:sp>
        <p:nvSpPr>
          <p:cNvPr id="10" name="TextBox 9"/>
          <p:cNvSpPr txBox="1"/>
          <p:nvPr/>
        </p:nvSpPr>
        <p:spPr>
          <a:xfrm>
            <a:off x="4452353" y="3285442"/>
            <a:ext cx="7482973" cy="646331"/>
          </a:xfrm>
          <a:prstGeom prst="rect">
            <a:avLst/>
          </a:prstGeom>
          <a:noFill/>
        </p:spPr>
        <p:txBody>
          <a:bodyPr wrap="square" rtlCol="0">
            <a:spAutoFit/>
          </a:bodyPr>
          <a:lstStyle/>
          <a:p>
            <a:r>
              <a:rPr lang="en-US" dirty="0"/>
              <a:t>three body problem: three variables whose behavior all depend on each other are noisy chaos. </a:t>
            </a:r>
          </a:p>
        </p:txBody>
      </p:sp>
    </p:spTree>
    <p:extLst>
      <p:ext uri="{BB962C8B-B14F-4D97-AF65-F5344CB8AC3E}">
        <p14:creationId xmlns:p14="http://schemas.microsoft.com/office/powerpoint/2010/main" val="571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a Programming Language?</a:t>
            </a:r>
          </a:p>
        </p:txBody>
      </p:sp>
      <p:pic>
        <p:nvPicPr>
          <p:cNvPr id="4" name="Picture 3"/>
          <p:cNvPicPr>
            <a:picLocks noChangeAspect="1"/>
          </p:cNvPicPr>
          <p:nvPr/>
        </p:nvPicPr>
        <p:blipFill>
          <a:blip r:embed="rId2"/>
          <a:stretch>
            <a:fillRect/>
          </a:stretch>
        </p:blipFill>
        <p:spPr>
          <a:xfrm>
            <a:off x="6604000" y="1182378"/>
            <a:ext cx="5080000" cy="3289300"/>
          </a:xfrm>
          <a:prstGeom prst="rect">
            <a:avLst/>
          </a:prstGeom>
        </p:spPr>
      </p:pic>
      <p:sp>
        <p:nvSpPr>
          <p:cNvPr id="6" name="Rectangle 5"/>
          <p:cNvSpPr/>
          <p:nvPr/>
        </p:nvSpPr>
        <p:spPr>
          <a:xfrm>
            <a:off x="288758" y="1182378"/>
            <a:ext cx="6096000" cy="5262979"/>
          </a:xfrm>
          <a:prstGeom prst="rect">
            <a:avLst/>
          </a:prstGeom>
        </p:spPr>
        <p:txBody>
          <a:bodyPr>
            <a:spAutoFit/>
          </a:bodyPr>
          <a:lstStyle/>
          <a:p>
            <a:r>
              <a:rPr lang="en-US" sz="2400" b="1" u="sng" dirty="0"/>
              <a:t>A programming language </a:t>
            </a:r>
            <a:r>
              <a:rPr lang="en-US" sz="2400" dirty="0"/>
              <a:t>is a formal language that specifies a set of instructions that can be used to produce various kinds of output. Programming languages generally consist of instructions for a computer. Programming languages can be used to create programs that implement specific algorithms.</a:t>
            </a:r>
          </a:p>
          <a:p>
            <a:endParaRPr lang="en-US" sz="2400" dirty="0"/>
          </a:p>
          <a:p>
            <a:r>
              <a:rPr lang="en-US" sz="2400" dirty="0"/>
              <a:t>Programming languages (like all languages) have:</a:t>
            </a:r>
          </a:p>
          <a:p>
            <a:pPr marL="342900" indent="-342900">
              <a:buFont typeface="Arial" charset="0"/>
              <a:buChar char="•"/>
            </a:pPr>
            <a:r>
              <a:rPr lang="en-US" sz="2400" dirty="0"/>
              <a:t>syntax – their form, or a system of rules that defines legal sequences</a:t>
            </a:r>
          </a:p>
          <a:p>
            <a:pPr marL="342900" indent="-342900">
              <a:buFont typeface="Arial" charset="0"/>
              <a:buChar char="•"/>
            </a:pPr>
            <a:r>
              <a:rPr lang="en-US" sz="2400" dirty="0"/>
              <a:t>semantics – a meaning, requiring reference to the outside world.</a:t>
            </a:r>
          </a:p>
        </p:txBody>
      </p:sp>
      <p:sp>
        <p:nvSpPr>
          <p:cNvPr id="3" name="TextBox 2"/>
          <p:cNvSpPr txBox="1"/>
          <p:nvPr/>
        </p:nvSpPr>
        <p:spPr>
          <a:xfrm>
            <a:off x="6946232" y="4549676"/>
            <a:ext cx="3673641" cy="2308324"/>
          </a:xfrm>
          <a:prstGeom prst="rect">
            <a:avLst/>
          </a:prstGeom>
          <a:noFill/>
        </p:spPr>
        <p:txBody>
          <a:bodyPr wrap="square" rtlCol="0">
            <a:spAutoFit/>
          </a:bodyPr>
          <a:lstStyle/>
          <a:p>
            <a:r>
              <a:rPr lang="en-US" dirty="0"/>
              <a:t>Example:</a:t>
            </a:r>
          </a:p>
          <a:p>
            <a:endParaRPr lang="en-US" dirty="0"/>
          </a:p>
          <a:p>
            <a:r>
              <a:rPr lang="en-US" dirty="0"/>
              <a:t>A = “Hello”</a:t>
            </a:r>
          </a:p>
          <a:p>
            <a:r>
              <a:rPr lang="en-US" dirty="0"/>
              <a:t>B = ”World”</a:t>
            </a:r>
          </a:p>
          <a:p>
            <a:r>
              <a:rPr lang="en-US" dirty="0"/>
              <a:t>C = A + B”</a:t>
            </a:r>
          </a:p>
          <a:p>
            <a:r>
              <a:rPr lang="en-US" dirty="0"/>
              <a:t>print(C)</a:t>
            </a:r>
            <a:br>
              <a:rPr lang="en-US" dirty="0"/>
            </a:br>
            <a:br>
              <a:rPr lang="en-US" dirty="0"/>
            </a:br>
            <a:r>
              <a:rPr lang="en-US" dirty="0"/>
              <a:t>“Hello World”</a:t>
            </a:r>
          </a:p>
        </p:txBody>
      </p:sp>
    </p:spTree>
    <p:extLst>
      <p:ext uri="{BB962C8B-B14F-4D97-AF65-F5344CB8AC3E}">
        <p14:creationId xmlns:p14="http://schemas.microsoft.com/office/powerpoint/2010/main" val="199029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288758" y="1182378"/>
            <a:ext cx="11341768" cy="4524315"/>
          </a:xfrm>
          <a:prstGeom prst="rect">
            <a:avLst/>
          </a:prstGeom>
        </p:spPr>
        <p:txBody>
          <a:bodyPr wrap="square">
            <a:spAutoFit/>
          </a:bodyPr>
          <a:lstStyle/>
          <a:p>
            <a:r>
              <a:rPr lang="en-US" sz="2400" dirty="0"/>
              <a:t>Just like human languages, the syntax of programming languages make some things easy and other things hard.</a:t>
            </a:r>
          </a:p>
          <a:p>
            <a:endParaRPr lang="en-US" sz="2400" dirty="0"/>
          </a:p>
          <a:p>
            <a:r>
              <a:rPr lang="en-US" sz="2400" dirty="0"/>
              <a:t>Just like languages, they are tools, and different tools are good for different jobs.</a:t>
            </a:r>
          </a:p>
          <a:p>
            <a:endParaRPr lang="en-US" sz="2400" dirty="0"/>
          </a:p>
          <a:p>
            <a:r>
              <a:rPr lang="en-US" sz="2400" dirty="0"/>
              <a:t>For example, some languages can communicate directly with a computer's processor or memory. This makes them faster, but also harder to use.</a:t>
            </a:r>
          </a:p>
          <a:p>
            <a:endParaRPr lang="en-US" sz="2400" dirty="0"/>
          </a:p>
          <a:p>
            <a:r>
              <a:rPr lang="en-US" sz="2400" dirty="0"/>
              <a:t>Other languages are designed to be easy to high level languages that are easy to use. Code in these languages looks and sounds more like English, and so it is logical and sensible to newbies. But this often means eliminating details in ways that affect speed.</a:t>
            </a:r>
          </a:p>
          <a:p>
            <a:endParaRPr lang="en-US" sz="2400" dirty="0"/>
          </a:p>
        </p:txBody>
      </p:sp>
    </p:spTree>
    <p:extLst>
      <p:ext uri="{BB962C8B-B14F-4D97-AF65-F5344CB8AC3E}">
        <p14:creationId xmlns:p14="http://schemas.microsoft.com/office/powerpoint/2010/main" val="196857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0" y="914400"/>
            <a:ext cx="11341768" cy="5632311"/>
          </a:xfrm>
          <a:prstGeom prst="rect">
            <a:avLst/>
          </a:prstGeom>
        </p:spPr>
        <p:txBody>
          <a:bodyPr wrap="square">
            <a:spAutoFit/>
          </a:bodyPr>
          <a:lstStyle/>
          <a:p>
            <a:r>
              <a:rPr lang="en-US" sz="2400" dirty="0"/>
              <a:t>Consider this program that does simple addition.</a:t>
            </a:r>
          </a:p>
          <a:p>
            <a:r>
              <a:rPr lang="en-US" sz="2400" dirty="0"/>
              <a:t>How does a computer (or even a basic calculator) do addition?</a:t>
            </a:r>
          </a:p>
          <a:p>
            <a:endParaRPr lang="en-US" sz="2400" dirty="0"/>
          </a:p>
          <a:p>
            <a:r>
              <a:rPr lang="en-US" sz="2400" dirty="0"/>
              <a:t>To compute 3 + 4 in a computer:</a:t>
            </a:r>
          </a:p>
          <a:p>
            <a:pPr marL="342900" indent="-342900">
              <a:buFont typeface="Arial" charset="0"/>
              <a:buChar char="•"/>
            </a:pPr>
            <a:r>
              <a:rPr lang="en-US" sz="2400" dirty="0"/>
              <a:t>Assign 3 to a specific memory register, which you access by stating its address, a </a:t>
            </a:r>
            <a:r>
              <a:rPr lang="en-US" sz="2400" dirty="0" err="1"/>
              <a:t>hexidecimal</a:t>
            </a:r>
            <a:r>
              <a:rPr lang="en-US" sz="2400" dirty="0"/>
              <a:t> number like 06GFE5153149A</a:t>
            </a:r>
          </a:p>
          <a:p>
            <a:pPr marL="342900" indent="-342900">
              <a:buFont typeface="Arial" charset="0"/>
              <a:buChar char="•"/>
            </a:pPr>
            <a:r>
              <a:rPr lang="en-US" sz="2400" dirty="0"/>
              <a:t>Assign 4 to a different register with its own address 76GBE5153441C</a:t>
            </a:r>
          </a:p>
          <a:p>
            <a:pPr marL="342900" indent="-342900">
              <a:buFont typeface="Arial" charset="0"/>
              <a:buChar char="•"/>
            </a:pPr>
            <a:r>
              <a:rPr lang="en-US" sz="2400" dirty="0"/>
              <a:t>Then assign a new address (12BF856DE23) the sum of what is stored in 06GFE5153149A and 76GBE5153441C</a:t>
            </a:r>
          </a:p>
          <a:p>
            <a:pPr marL="342900" indent="-342900">
              <a:buFont typeface="Arial" charset="0"/>
              <a:buChar char="•"/>
            </a:pPr>
            <a:r>
              <a:rPr lang="en-US" sz="2400" dirty="0"/>
              <a:t>Seems easy enough, and your computer can execute this code very, very fast.                   </a:t>
            </a:r>
          </a:p>
          <a:p>
            <a:pPr marL="342900" indent="-342900">
              <a:buFont typeface="Arial" charset="0"/>
              <a:buChar char="•"/>
            </a:pPr>
            <a:r>
              <a:rPr lang="en-US" sz="2400" dirty="0"/>
              <a:t>But you have to know your computer's memory addresses, and what's stored in them.                       </a:t>
            </a:r>
          </a:p>
          <a:p>
            <a:pPr marL="342900" indent="-342900">
              <a:buFont typeface="Arial" charset="0"/>
              <a:buChar char="•"/>
            </a:pPr>
            <a:r>
              <a:rPr lang="en-US" sz="2400" dirty="0"/>
              <a:t>What if 06GFE5153149A is being used to store the information in your email, or your web browser, or the operating system.</a:t>
            </a:r>
          </a:p>
          <a:p>
            <a:pPr marL="342900" indent="-342900">
              <a:buFont typeface="Arial" charset="0"/>
              <a:buChar char="•"/>
            </a:pPr>
            <a:r>
              <a:rPr lang="en-US" sz="2400" dirty="0"/>
              <a:t>Uh-oh, you just erased your data or broke your computer.</a:t>
            </a:r>
          </a:p>
          <a:p>
            <a:pPr marL="342900" indent="-342900">
              <a:buFont typeface="Arial" charset="0"/>
              <a:buChar char="•"/>
            </a:pPr>
            <a:r>
              <a:rPr lang="en-US" sz="2400" dirty="0"/>
              <a:t>This is why almost nobody does this.</a:t>
            </a:r>
          </a:p>
        </p:txBody>
      </p:sp>
    </p:spTree>
    <p:extLst>
      <p:ext uri="{BB962C8B-B14F-4D97-AF65-F5344CB8AC3E}">
        <p14:creationId xmlns:p14="http://schemas.microsoft.com/office/powerpoint/2010/main" val="1699236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0.0 Template" id="{081667F0-989C-1848-BED0-D60EF3CAEA80}" vid="{4FEC1C6D-2C54-A94E-BEE1-7F676EC449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7651</TotalTime>
  <Words>756</Words>
  <Application>Microsoft Macintosh PowerPoint</Application>
  <PresentationFormat>Widescreen</PresentationFormat>
  <Paragraphs>87</Paragraphs>
  <Slides>11</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Programming in Cognitive Science</vt:lpstr>
      <vt:lpstr>Learning Objectives</vt:lpstr>
      <vt:lpstr>1.1 Value of Computer Programming</vt:lpstr>
      <vt:lpstr>1.1 Value of Computer Programming</vt:lpstr>
      <vt:lpstr>1.1 Value of Computer Programming</vt:lpstr>
      <vt:lpstr>1.1 Value of Computer Programming</vt:lpstr>
      <vt:lpstr>2.1 What is a Programming Language?</vt:lpstr>
      <vt:lpstr>2.2 Why Are There So Many Programming Languages?</vt:lpstr>
      <vt:lpstr>2.2 Why Are There So Many Programming Languages?</vt:lpstr>
      <vt:lpstr>2.2 Why Are There So Many Programming Languages?</vt:lpstr>
      <vt:lpstr>2.3 Pros and Cons of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Willits</dc:creator>
  <cp:lastModifiedBy>Willits, Jon Anthony</cp:lastModifiedBy>
  <cp:revision>49</cp:revision>
  <dcterms:created xsi:type="dcterms:W3CDTF">2017-09-11T17:57:27Z</dcterms:created>
  <dcterms:modified xsi:type="dcterms:W3CDTF">2019-01-17T19:56:55Z</dcterms:modified>
</cp:coreProperties>
</file>